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81" r:id="rId2"/>
    <p:sldId id="282" r:id="rId3"/>
    <p:sldId id="289" r:id="rId4"/>
    <p:sldId id="283" r:id="rId5"/>
    <p:sldId id="284" r:id="rId6"/>
    <p:sldId id="286" r:id="rId7"/>
    <p:sldId id="287" r:id="rId8"/>
    <p:sldId id="288" r:id="rId9"/>
    <p:sldId id="257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8" r:id="rId21"/>
    <p:sldId id="260" r:id="rId22"/>
    <p:sldId id="261" r:id="rId23"/>
    <p:sldId id="263" r:id="rId24"/>
    <p:sldId id="291" r:id="rId25"/>
    <p:sldId id="262" r:id="rId26"/>
    <p:sldId id="258" r:id="rId27"/>
    <p:sldId id="259" r:id="rId28"/>
    <p:sldId id="264" r:id="rId29"/>
    <p:sldId id="29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59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4CCBF-22F9-4AE2-BBF7-C8E908B9BB1D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A1B0E-596F-47EA-865D-52E4DFD9D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733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A1B0E-596F-47EA-865D-52E4DFD9D42E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&#1053;&#1057;&#1041;\Desktop\&#1040;&#1092;&#1075;&#1072;&#1085;&#1094;&#1099;%20&#1087;&#1086;&#1088;&#1090;&#1088;&#1077;&#1090;&#1099;\&#1050;&#1072;&#1102;&#1082;&#1086;&#1074;%20001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&#1053;&#1057;&#1041;\Desktop\&#1040;&#1092;&#1075;&#1072;&#1085;&#1094;&#1099;%20&#1087;&#1086;&#1088;&#1090;&#1088;&#1077;&#1090;&#1099;\&#1050;&#1072;&#1102;&#1082;&#1086;&#1074;%201%20001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&#1053;&#1057;&#1041;\Desktop\&#1040;&#1092;&#1075;&#1072;&#1085;&#1094;&#1099;%20&#1087;&#1086;&#1088;&#1090;&#1088;&#1077;&#1090;&#1099;\&#1050;&#1072;&#1102;&#1082;&#1086;&#1074;%202%20001.jpg" TargetMode="Externa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&#1053;&#1057;&#1041;\Desktop\&#1040;&#1092;&#1075;&#1072;&#1085;&#1094;&#1099;%20&#1087;&#1086;&#1088;&#1090;&#1088;&#1077;&#1090;&#1099;\&#1050;&#1072;&#1102;&#1082;&#1086;&#1074;%207%20001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&#1053;&#1057;&#1041;\Desktop\&#1040;&#1092;&#1075;&#1072;&#1085;&#1094;&#1099;%20&#1087;&#1086;&#1088;&#1090;&#1088;&#1077;&#1090;&#1099;\&#1050;&#1072;&#1102;&#1082;&#1086;&#1074;%206%20%20&#1092;&#1077;&#1074;&#1088;%201995%20&#1042;&#1089;&#1090;&#1088;&#1077;&#1095;&#1072;%20&#1072;&#1092;&#1075;&#1072;&#1085;&#1094;&#1077;&#1074;%20&#1074;%20&#1076;&#1077;&#1085;&#1100;%20&#1087;&#1072;&#1084;&#1103;&#1090;&#1080;%20&#1050;&#1072;&#1102;&#1082;&#1086;&#1074;&#1072;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&#1053;&#1057;&#1041;\Desktop\&#1040;&#1092;&#1075;&#1072;&#1085;&#1094;&#1099;%20&#1087;&#1086;&#1088;&#1090;&#1088;&#1077;&#1090;&#1099;\&#1050;&#1072;&#1102;&#1082;&#1086;&#1074;%206%20%20&#1042;&#1089;&#1090;&#1088;&#1077;&#1095;&#1072;%20&#1040;&#1092;&#1075;&#1072;&#1085;&#1094;&#1077;&#1074;%20&#1092;&#1077;&#1074;&#1088;%201995.jpg" TargetMode="Externa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&#1053;&#1057;&#1041;\Desktop\&#1040;&#1092;&#1075;&#1072;&#1085;&#1094;&#1099;%20&#1087;&#1086;&#1088;&#1090;&#1088;&#1077;&#1090;&#1099;\&#1050;&#1072;&#1102;&#1082;&#1086;&#1074;%208%20&#1042;&#1086;&#1077;&#1085;&#1082;&#1086;&#1084;%20&#1057;&#1077;&#1074;&#1072;&#1089;&#1090;&#1100;&#1103;&#1085;&#1086;&#1074;%20&#1040;&#1083;&#1076;&#1088;%20&#1043;&#1077;&#1085;.%20&#1091;%20&#1087;&#1072;&#1084;&#1103;&#1090;&#1085;&#1080;&#1082;&#1072;%20&#1050;&#1072;&#1102;&#1082;&#1086;&#1074;&#1091;%20&#1074;%20&#1057;.%20&#1043;&#1074;&#1072;&#1088;&#1076;&#1077;&#1081;&#1094;&#1099;%2015.02.2005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5" Type="http://schemas.openxmlformats.org/officeDocument/2006/relationships/image" Target="file:///C:\Users\&#1053;&#1057;&#1041;\Desktop\&#1040;&#1092;&#1075;&#1072;&#1085;&#1094;&#1099;%20&#1087;&#1086;&#1088;&#1090;&#1088;&#1077;&#1090;&#1099;\&#1050;&#1072;&#1102;&#1082;&#1086;&#1074;%2010%20&#1052;&#1072;&#1090;&#1100;%20&#1080;%20&#1089;&#1099;&#1085;%20&#1050;&#1072;&#1102;&#1082;&#1086;&#1074;&#1072;%20001.jpg" TargetMode="Externa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&#1053;&#1057;&#1041;\Desktop\&#1040;&#1092;&#1075;&#1072;&#1085;&#1094;&#1099;%20&#1087;&#1086;&#1088;&#1090;&#1088;&#1077;&#1090;&#1099;\&#1061;&#1072;&#1089;&#1072;&#1085;&#1086;&#1074;%20&#1042;&#1072;&#1083;&#1077;&#1088;&#1080;&#1081;%20001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&#1053;&#1057;&#1041;\Desktop\&#1040;&#1092;&#1075;&#1072;&#1085;&#1094;&#1099;%20&#1087;&#1086;&#1088;&#1090;&#1088;&#1077;&#1090;&#1099;\&#1063;&#1080;&#1088;&#1082;&#1086;&#1074;%20&#1040;&#1085;.%20&#1042;&#1080;&#1082;&#1090;.%20&#1074;&#1086;&#1077;&#1085;.%20&#1082;&#1086;&#1088;%20001.jp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5" Type="http://schemas.openxmlformats.org/officeDocument/2006/relationships/image" Target="file:///C:\Users\&#1053;&#1057;&#1041;\Desktop\&#1040;&#1092;&#1075;&#1072;&#1085;&#1094;&#1099;%20&#1087;&#1086;&#1088;&#1090;&#1088;&#1077;&#1090;&#1099;\&#1064;&#1072;&#1093;&#1086;&#1074;%20&#1057;&#1077;&#1088;&#1075;&#1077;&#1081;%20&#1044;&#1084;&#1080;&#1090;&#1088;&#1080;&#1077;&#1074;&#1080;&#1095;%20&#1072;&#1088;&#1090;&#1080;&#1083;&#1083;&#1077;&#1088;&#1080;&#1089;&#1090;%20001.jpg" TargetMode="Externa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&#1053;&#1057;&#1041;\Desktop\&#1040;&#1092;&#1075;&#1072;&#1085;&#1094;&#1099;%20&#1087;&#1086;&#1088;&#1090;&#1088;&#1077;&#1090;&#1099;\&#1042;&#1086;&#1088;&#1086;&#1078;&#1077;&#1081;&#1082;&#1080;&#1085;%20002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openxmlformats.org/officeDocument/2006/relationships/image" Target="file:///C:\Users\&#1053;&#1057;&#1041;\Desktop\&#1040;&#1092;&#1075;&#1072;&#1085;&#1094;&#1099;%20&#1087;&#1086;&#1088;&#1090;&#1088;&#1077;&#1090;&#1099;\&#1044;&#1074;&#1086;&#1088;&#1103;&#1076;&#1082;&#1080;&#1085;%20&#1042;&#1083;.%20&#1084;&#1086;&#1090;&#1086;&#1089;&#1090;&#1088;&#1077;&#1083;&#1086;&#1082;%20001.jpg" TargetMode="Externa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&#1053;&#1057;&#1041;\Desktop\&#1040;&#1092;&#1075;&#1072;&#1085;&#1094;&#1099;%20&#1087;&#1086;&#1088;&#1090;&#1088;&#1077;&#1090;&#1099;\&#1053;&#1080;&#1082;&#1080;&#1090;&#1080;&#1085;%20&#1070;&#1088;&#1080;&#1081;%20&#1042;%2010&#1082;&#1084;%20&#1086;&#1090;%20&#1088;&#1072;&#1089;&#1087;&#1086;&#1083;&#1086;&#1078;&#1077;&#1085;&#1080;&#1103;%20&#1087;&#1086;&#1083;&#1082;&#1072;.%20%20&#1042;&#1076;&#1072;&#1083;&#1080;%20&#1072;&#1092;&#1075;&#1072;&#1085;&#1089;&#1082;&#1080;&#1081;%20&#1087;&#1086;&#1089;&#1090;.&#1055;&#1086;%20&#1074;&#1086;&#1079;&#1074;&#1088;&#1072;&#1097;&#1077;&#1085;&#1080;&#1080;%20&#1089;%20&#1086;&#1087;&#1077;&#1088;&#1072;&#1094;&#1080;&#1080;%20.&#1055;&#1077;&#1088;&#1074;&#1099;&#1081;%20&#1089;&#1083;&#1077;&#1074;&#1072;%20&#1089;&#1080;&#1076;&#1080;&#1090;%20&#1053;&#1080;&#1082;&#1080;&#1090;&#1080;&#1085;.jpg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&#1053;&#1057;&#1041;\Desktop\&#1040;&#1092;&#1075;&#1072;&#1085;&#1094;&#1099;%20&#1087;&#1086;&#1088;&#1090;&#1088;&#1077;&#1090;&#1099;\&#1053;&#1080;&#1082;&#1080;&#1090;&#1080;&#1085;%20&#1070;&#1088;&#1080;&#1081;%20&#1074;%20&#1094;&#1077;&#1085;&#1090;&#1088;&#1077;%20001.jpg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5" Type="http://schemas.openxmlformats.org/officeDocument/2006/relationships/image" Target="file:///C:\Users\&#1053;&#1057;&#1041;\Desktop\&#1040;&#1092;&#1075;&#1072;&#1085;&#1094;&#1099;%20&#1087;&#1086;&#1088;&#1090;&#1088;&#1077;&#1090;&#1099;\&#1053;&#1080;&#1082;&#1080;&#1090;&#1080;&#1085;%20&#1070;&#1088;&#1080;&#1081;%20(&#1089;%20&#1072;&#1074;&#1090;&#1086;&#1084;&#1072;&#1090;&#1086;&#1084;)%20001.jpg" TargetMode="Externa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E:\&#1053;&#1086;&#1074;&#1072;&#1103;%20&#1087;&#1072;&#1087;&#1082;&#1072;\AfganistanSSSRStalin.gif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&#1053;&#1057;&#1041;\Desktop\&#1040;&#1092;&#1075;&#1072;&#1085;&#1094;&#1099;%20&#1087;&#1086;&#1088;&#1090;&#1088;&#1077;&#1090;&#1099;\&#1055;&#1086;&#1090;&#1072;&#1087;&#1086;&#1074;%20&#1040;&#1083;&#1076;&#1088;%20&#1053;&#1080;&#1082;.%20&#1088;&#1072;&#1079;&#1074;&#1077;&#1076;&#1095;&#1080;&#1082;%20001.jpg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&#1053;&#1057;&#1041;\Desktop\&#1040;&#1092;&#1075;&#1072;&#1085;\&#1040;&#1083;&#1077;&#1082;&#1089;&#1072;&#1085;&#1076;&#1088;%20&#1052;&#1080;&#1080;&#1093;.&#1057;&#1077;&#1084;&#1077;&#1085;&#1086;&#1074;%20-%20&#1082;&#1086;&#1087;&#1080;&#1103;.JP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&#1053;&#1057;&#1041;\Desktop\&#1040;&#1092;&#1075;&#1072;&#1085;\&#1057;&#1072;&#1076;&#1086;&#1074;&#1085;&#1080;&#1082;&#1086;&#1074;%20&#1055;&#1072;&#1074;&#1077;&#1083;%20&#1044;&#1084;&#1080;&#1090;&#1088;.%20(2)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&#1053;&#1057;&#1041;\Desktop\&#1040;&#1092;&#1075;&#1072;&#1085;\&#1050;&#1072;&#1083;&#1080;&#1085;&#1080;&#1095;&#1077;&#1074;%20&#1091;%20&#1084;&#1080;&#1082;&#1088;&#1086;&#1092;&#1086;&#1085;&#1072;.%20&#1042;&#1089;&#1090;&#1088;&#1077;&#1095;&#1072;%20&#1074;%20&#1089;.%20&#1043;&#1074;&#1072;&#1088;&#1076;&#1077;&#1081;&#1094;&#1099;%20(2)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&#1053;&#1057;&#1041;\Desktop\&#1040;&#1092;&#1075;&#1072;&#1085;\IMG_0020.JPG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&#1053;&#1057;&#1041;\Desktop\&#1040;&#1092;&#1075;&#1072;&#1085;\201409121332.jpg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&#1053;&#1057;&#1041;\Desktop\&#1040;&#1092;&#1075;&#1072;&#1085;\201409121334.jpg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E:\&#1053;&#1086;&#1074;&#1072;&#1103;%20&#1087;&#1072;&#1087;&#1082;&#1072;\&#8470;2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E:\&#1053;&#1086;&#1074;&#1072;&#1103;%20&#1087;&#1072;&#1087;&#1082;&#1072;\&#8470;3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E:\&#1053;&#1086;&#1074;&#1072;&#1103;%20&#1087;&#1072;&#1087;&#1082;&#1072;\&#8470;5.jpe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E:\&#1040;&#1092;&#1075;&#1072;&#1085;&#1080;&#1089;&#1090;&#1072;&#1085;\&#1056;&#1072;&#1089;&#1087;&#1077;&#1095;&#1072;&#1090;&#1072;&#1090;&#1100;\&#8470;6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79512" y="5877272"/>
            <a:ext cx="8964488" cy="792088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Воины-афганцы  -  наши земляки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E:\Афганистан\Распечатать\CM-Afgan_Wallpaper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640960" cy="5400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75240" cy="92370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+mn-lt"/>
              </a:rPr>
              <a:t>Каюков Александр Николаевич</a:t>
            </a:r>
            <a:br>
              <a:rPr lang="ru-RU" sz="36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3600" b="1" dirty="0" err="1" smtClean="0">
                <a:solidFill>
                  <a:schemeClr val="bg1"/>
                </a:solidFill>
                <a:latin typeface="+mn-lt"/>
              </a:rPr>
              <a:t>мотострелок</a:t>
            </a:r>
            <a:endParaRPr lang="ru-RU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323528" y="1196752"/>
            <a:ext cx="3944417" cy="5472608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</a:rPr>
              <a:t>Старшина мотострелковой роты. После окончания Черниговской школы прапорщиков в 1984 г. был направлен в Афганистан.</a:t>
            </a:r>
          </a:p>
          <a:p>
            <a:r>
              <a:rPr lang="ru-RU" sz="2200" b="1" dirty="0" smtClean="0">
                <a:solidFill>
                  <a:schemeClr val="bg1"/>
                </a:solidFill>
              </a:rPr>
              <a:t> 28 апреля1985 г. в горах механизированная колонна попала под обстрел. Бронемашина Александра  приняла на себя первый удар. От выстрела гранатомёта она потеряла управление и рухнула в пропасть.</a:t>
            </a:r>
          </a:p>
          <a:p>
            <a:r>
              <a:rPr lang="ru-RU" sz="2200" b="1" dirty="0" smtClean="0">
                <a:solidFill>
                  <a:schemeClr val="bg1"/>
                </a:solidFill>
              </a:rPr>
              <a:t>Награждён Орденом Красной звезды посмертно.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7" name="Каюков 001.jpg" descr="C:\Users\НСБ\Desktop\Афганцы портреты\Каюков 001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4551951" y="836712"/>
            <a:ext cx="4289576" cy="568863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+mn-lt"/>
              </a:rPr>
              <a:t>Армейские будни Саши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Каюкова</a:t>
            </a:r>
            <a:endParaRPr lang="ru-RU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Каюков 1 001.jpg" descr="C:\Users\НСБ\Desktop\Афганцы портреты\Каюков 1 001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428596" y="1357298"/>
            <a:ext cx="3857652" cy="5000660"/>
          </a:xfrm>
        </p:spPr>
      </p:pic>
      <p:pic>
        <p:nvPicPr>
          <p:cNvPr id="6" name="Каюков 2 001.jpg" descr="C:\Users\НСБ\Desktop\Афганцы портреты\Каюков 2 001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500561" y="1357298"/>
            <a:ext cx="4506851" cy="502403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+mn-lt"/>
              </a:rPr>
              <a:t>Александр с армейскими друзьями</a:t>
            </a:r>
            <a:endParaRPr lang="ru-RU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Каюков 7 001.jpg" descr="C:\Users\НСБ\Desktop\Афганцы портреты\Каюков 7 001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755576" y="1124744"/>
            <a:ext cx="7816952" cy="5233214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+mn-lt"/>
              </a:rPr>
              <a:t>Встреча воинов-афганцев в день памяти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А.Каюкова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      1995 г.</a:t>
            </a:r>
            <a:endParaRPr lang="ru-RU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Каюков 6  февр 1995 Встреча афганцев в день памяти Каюкова.jpg" descr="C:\Users\НСБ\Desktop\Афганцы портреты\Каюков 6  февр 1995 Встреча афганцев в день памяти Каюкова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683568" y="1628800"/>
            <a:ext cx="2659277" cy="4525963"/>
          </a:xfrm>
        </p:spPr>
      </p:pic>
      <p:pic>
        <p:nvPicPr>
          <p:cNvPr id="8" name="Каюков 6  Встреча Афганцев февр 1995.jpg" descr="C:\Users\НСБ\Desktop\Афганцы портреты\Каюков 6  Встреча Афганцев февр 1995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3347864" y="1916832"/>
            <a:ext cx="5500726" cy="428628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half" idx="3"/>
          </p:nvPr>
        </p:nvSpPr>
        <p:spPr>
          <a:xfrm>
            <a:off x="4645025" y="188641"/>
            <a:ext cx="4041775" cy="1944216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chemeClr val="bg1"/>
                </a:solidFill>
                <a:cs typeface="Arial" pitchFamily="34" charset="0"/>
              </a:rPr>
              <a:t>Мать и сын  А. </a:t>
            </a:r>
            <a:r>
              <a:rPr lang="ru-RU" b="1" dirty="0" err="1" smtClean="0">
                <a:solidFill>
                  <a:schemeClr val="bg1"/>
                </a:solidFill>
                <a:cs typeface="Arial" pitchFamily="34" charset="0"/>
              </a:rPr>
              <a:t>каюкова</a:t>
            </a:r>
            <a:r>
              <a:rPr lang="ru-RU" b="1" dirty="0" smtClean="0">
                <a:solidFill>
                  <a:schemeClr val="bg1"/>
                </a:solidFill>
                <a:cs typeface="Arial" pitchFamily="34" charset="0"/>
              </a:rPr>
              <a:t> в </a:t>
            </a:r>
            <a:r>
              <a:rPr lang="ru-RU" b="1" dirty="0" smtClean="0">
                <a:solidFill>
                  <a:schemeClr val="bg1"/>
                </a:solidFill>
                <a:cs typeface="Arial" pitchFamily="34" charset="0"/>
              </a:rPr>
              <a:t>день открытия мемориальной доски на доме, где жил Александр</a:t>
            </a:r>
            <a:endParaRPr lang="ru-RU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5" name="Каюков 8 Военком Севастьянов Алдр Ген. у памятника Каюкову в С. Гвардейцы 15.02.2005.jpg" descr="C:\Users\НСБ\Desktop\Афганцы портреты\Каюков 8 Военком Севастьянов Алдр Ген. у памятника Каюкову в С. Гвардейцы 15.02.2005.jpg"/>
          <p:cNvPicPr>
            <a:picLocks noGrp="1" noChangeAspect="1"/>
          </p:cNvPicPr>
          <p:nvPr>
            <p:ph sz="quarter" idx="2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214282" y="2071678"/>
            <a:ext cx="4286280" cy="4143404"/>
          </a:xfrm>
        </p:spPr>
      </p:pic>
      <p:pic>
        <p:nvPicPr>
          <p:cNvPr id="8" name="Каюков 10 Мать и сын Каюкова 001.jpg" descr="C:\Users\НСБ\Desktop\Афганцы портреты\Каюков 10 Мать и сын Каюкова 001.jpg"/>
          <p:cNvPicPr>
            <a:picLocks noGrp="1" noChangeAspect="1"/>
          </p:cNvPicPr>
          <p:nvPr>
            <p:ph sz="quarter" idx="4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572000" y="2276872"/>
            <a:ext cx="4286280" cy="3938210"/>
          </a:xfr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0" y="27566"/>
            <a:ext cx="4572000" cy="198884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+mn-lt"/>
              </a:rPr>
              <a:t>Военком </a:t>
            </a:r>
            <a:r>
              <a:rPr lang="ru-RU" sz="2800" dirty="0" err="1" smtClean="0">
                <a:solidFill>
                  <a:schemeClr val="bg1"/>
                </a:solidFill>
                <a:latin typeface="+mn-lt"/>
              </a:rPr>
              <a:t>Севостьянов</a:t>
            </a:r>
            <a:r>
              <a:rPr lang="ru-RU" sz="2800" dirty="0" smtClean="0">
                <a:solidFill>
                  <a:schemeClr val="bg1"/>
                </a:solidFill>
                <a:latin typeface="+mn-lt"/>
              </a:rPr>
              <a:t> А.Г. </a:t>
            </a:r>
            <a:br>
              <a:rPr lang="ru-RU" sz="2800" dirty="0" smtClean="0">
                <a:solidFill>
                  <a:schemeClr val="bg1"/>
                </a:solidFill>
                <a:latin typeface="+mn-lt"/>
              </a:rPr>
            </a:br>
            <a:r>
              <a:rPr lang="ru-RU" sz="2800" dirty="0" smtClean="0">
                <a:solidFill>
                  <a:schemeClr val="bg1"/>
                </a:solidFill>
                <a:latin typeface="+mn-lt"/>
              </a:rPr>
              <a:t> у памятника на могиле </a:t>
            </a:r>
            <a:br>
              <a:rPr lang="ru-RU" sz="2800" dirty="0" smtClean="0">
                <a:solidFill>
                  <a:schemeClr val="bg1"/>
                </a:solidFill>
                <a:latin typeface="+mn-lt"/>
              </a:rPr>
            </a:br>
            <a:r>
              <a:rPr lang="ru-RU" sz="2800" dirty="0" smtClean="0">
                <a:solidFill>
                  <a:schemeClr val="bg1"/>
                </a:solidFill>
                <a:latin typeface="+mn-lt"/>
              </a:rPr>
              <a:t> А. </a:t>
            </a:r>
            <a:r>
              <a:rPr lang="ru-RU" sz="2800" dirty="0" err="1" smtClean="0">
                <a:solidFill>
                  <a:schemeClr val="bg1"/>
                </a:solidFill>
                <a:latin typeface="+mn-lt"/>
              </a:rPr>
              <a:t>Каюкова</a:t>
            </a:r>
            <a:r>
              <a:rPr lang="ru-RU" sz="2800" dirty="0" smtClean="0">
                <a:solidFill>
                  <a:schemeClr val="bg1"/>
                </a:solidFill>
                <a:latin typeface="+mn-lt"/>
              </a:rPr>
              <a:t> </a:t>
            </a:r>
            <a:br>
              <a:rPr lang="ru-RU" sz="2800" dirty="0" smtClean="0">
                <a:solidFill>
                  <a:schemeClr val="bg1"/>
                </a:solidFill>
                <a:latin typeface="+mn-lt"/>
              </a:rPr>
            </a:br>
            <a:r>
              <a:rPr lang="ru-RU" sz="2800" dirty="0" smtClean="0">
                <a:solidFill>
                  <a:schemeClr val="bg1"/>
                </a:solidFill>
                <a:latin typeface="+mn-lt"/>
              </a:rPr>
              <a:t>в с. Гвардейцы</a:t>
            </a:r>
            <a:endParaRPr lang="ru-RU" sz="28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340768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+mn-lt"/>
              </a:rPr>
              <a:t>Хасанов Валерий </a:t>
            </a:r>
            <a:r>
              <a:rPr lang="ru-RU" sz="3600" dirty="0" err="1" smtClean="0">
                <a:solidFill>
                  <a:schemeClr val="bg1"/>
                </a:solidFill>
                <a:latin typeface="+mn-lt"/>
              </a:rPr>
              <a:t>Мубаракзянович</a:t>
            </a:r>
            <a:r>
              <a:rPr lang="ru-RU" sz="36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+mn-lt"/>
              </a:rPr>
            </a:b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санинструктор</a:t>
            </a:r>
            <a:endParaRPr lang="ru-RU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Хасанов Валерий 001.jpg" descr="C:\Users\НСБ\Desktop\Афганцы портреты\Хасанов Валерий 001.jpg"/>
          <p:cNvPicPr>
            <a:picLocks noGrp="1" noChangeAspect="1"/>
          </p:cNvPicPr>
          <p:nvPr>
            <p:ph sz="quarter" idx="2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254971" y="1196752"/>
            <a:ext cx="3998217" cy="5417507"/>
          </a:xfrm>
        </p:spPr>
      </p:pic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707904" y="1484784"/>
            <a:ext cx="5256584" cy="511256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</a:t>
            </a:r>
            <a:r>
              <a:rPr lang="ru-RU" sz="2600" b="1" dirty="0" smtClean="0">
                <a:solidFill>
                  <a:schemeClr val="bg1"/>
                </a:solidFill>
              </a:rPr>
              <a:t>После окончания Борского    медучилища В. Хасанов в 1984 году был призван в армию. Направлен в Афганистан. Служил санинструктором, оказывал медицинскую помощь на поле боя. За один день вынес из-под огня шестерых раненых.</a:t>
            </a:r>
          </a:p>
          <a:p>
            <a:pPr>
              <a:buNone/>
            </a:pPr>
            <a:r>
              <a:rPr lang="ru-RU" sz="2600" b="1" dirty="0" smtClean="0">
                <a:solidFill>
                  <a:schemeClr val="bg1"/>
                </a:solidFill>
              </a:rPr>
              <a:t>     Награждён за мужество  Орденом Красной звезды.</a:t>
            </a:r>
          </a:p>
          <a:p>
            <a:pPr>
              <a:buNone/>
            </a:pPr>
            <a:r>
              <a:rPr lang="ru-RU" sz="2600" b="1" dirty="0" smtClean="0">
                <a:solidFill>
                  <a:schemeClr val="bg1"/>
                </a:solidFill>
              </a:rPr>
              <a:t>     После армии закончил мединститут, работает врачом – хирургом в Борской районной больнице.</a:t>
            </a:r>
            <a:endParaRPr lang="ru-RU" sz="2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         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404665"/>
            <a:ext cx="4040188" cy="1368152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Чирков Анатолий Викторович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                военный корреспондент</a:t>
            </a:r>
            <a:endParaRPr lang="ru-RU" b="1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4645025" y="188641"/>
            <a:ext cx="4041775" cy="158417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Шахов Сергей Дмитриевич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              артиллерист</a:t>
            </a:r>
            <a:endParaRPr lang="ru-RU" b="1" dirty="0"/>
          </a:p>
        </p:txBody>
      </p:sp>
      <p:pic>
        <p:nvPicPr>
          <p:cNvPr id="9" name="Чирков Ан. Викт. воен. кор 001.jpg" descr="C:\Users\НСБ\Desktop\Афганцы портреты\Чирков Ан. Викт. воен. кор 001.jpg"/>
          <p:cNvPicPr>
            <a:picLocks noGrp="1" noChangeAspect="1"/>
          </p:cNvPicPr>
          <p:nvPr>
            <p:ph sz="quarter" idx="2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251520" y="1772816"/>
            <a:ext cx="3500341" cy="4752528"/>
          </a:xfrm>
        </p:spPr>
      </p:pic>
      <p:pic>
        <p:nvPicPr>
          <p:cNvPr id="5" name="Шахов Сергей Дмитриевич артиллерист 001.jpg" descr="C:\Users\НСБ\Desktop\Афганцы портреты\Шахов Сергей Дмитриевич артиллерист 001.jpg"/>
          <p:cNvPicPr>
            <a:picLocks noGrp="1" noChangeAspect="1"/>
          </p:cNvPicPr>
          <p:nvPr>
            <p:ph sz="quarter" idx="4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5004048" y="1628800"/>
            <a:ext cx="3224144" cy="482453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04665"/>
            <a:ext cx="4040188" cy="1296144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1"/>
                </a:solidFill>
              </a:rPr>
              <a:t>Дворядкин</a:t>
            </a:r>
            <a:r>
              <a:rPr lang="ru-RU" b="1" dirty="0" smtClean="0">
                <a:solidFill>
                  <a:schemeClr val="bg1"/>
                </a:solidFill>
              </a:rPr>
              <a:t> Владимир Иванович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мотострелок</a:t>
            </a: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332657"/>
            <a:ext cx="4041775" cy="1512168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Ворожейкин</a:t>
            </a:r>
            <a:r>
              <a:rPr lang="ru-RU" b="1" dirty="0" smtClean="0">
                <a:solidFill>
                  <a:schemeClr val="bg1"/>
                </a:solidFill>
              </a:rPr>
              <a:t> Александр Петрович Миномётчик</a:t>
            </a:r>
            <a:endParaRPr lang="ru-RU" b="1" dirty="0"/>
          </a:p>
        </p:txBody>
      </p:sp>
      <p:pic>
        <p:nvPicPr>
          <p:cNvPr id="7" name="Ворожейкин 002.jpg" descr="C:\Users\НСБ\Desktop\Афганцы портреты\Ворожейкин 002.jpg"/>
          <p:cNvPicPr>
            <a:picLocks noGrp="1" noChangeAspect="1"/>
          </p:cNvPicPr>
          <p:nvPr>
            <p:ph sz="quarter" idx="4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5076056" y="1700808"/>
            <a:ext cx="3857652" cy="4968552"/>
          </a:xfrm>
        </p:spPr>
      </p:pic>
      <p:pic>
        <p:nvPicPr>
          <p:cNvPr id="8" name="Дворядкин Вл. мотострелок 001.jpg" descr="C:\Users\НСБ\Desktop\Афганцы портреты\Дворядкин Вл. мотострелок 001.jpg"/>
          <p:cNvPicPr>
            <a:picLocks noGrp="1" noChangeAspect="1"/>
          </p:cNvPicPr>
          <p:nvPr>
            <p:ph sz="quarter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611560" y="1700808"/>
            <a:ext cx="3600400" cy="504056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     </a:t>
            </a:r>
            <a:r>
              <a:rPr lang="ru-RU" sz="3600" b="1" dirty="0" smtClean="0">
                <a:solidFill>
                  <a:schemeClr val="bg1"/>
                </a:solidFill>
                <a:latin typeface="+mn-lt"/>
              </a:rPr>
              <a:t>Никитин Юрий Геннадиевич</a:t>
            </a:r>
            <a:br>
              <a:rPr lang="ru-RU" sz="36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3600" b="1" dirty="0" smtClean="0">
                <a:solidFill>
                  <a:schemeClr val="bg1"/>
                </a:solidFill>
                <a:latin typeface="+mn-lt"/>
              </a:rPr>
              <a:t>                  разведчик</a:t>
            </a:r>
            <a:endParaRPr lang="ru-RU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Никитин Юрий В 10км от расположения полка.  Вдали афганский пост.По возвращении с операции .Первый слева сидит Никитин.jpg" descr="C:\Users\НСБ\Desktop\Афганцы портреты\Никитин Юрий В 10км от расположения полка.  Вдали афганский пост.По возвращении с операции .Первый слева сидит Никитин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683568" y="1484784"/>
            <a:ext cx="7704856" cy="504056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3050"/>
            <a:ext cx="8219256" cy="99571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+mn-lt"/>
              </a:rPr>
              <a:t>Юрий Никитин с боевыми друзьями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V="1">
            <a:off x="539552" y="476672"/>
            <a:ext cx="8219256" cy="720079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        </a:t>
            </a:r>
          </a:p>
        </p:txBody>
      </p:sp>
      <p:pic>
        <p:nvPicPr>
          <p:cNvPr id="7" name="Никитин Юрий в центре 001.jpg" descr="C:\Users\НСБ\Desktop\Афганцы портреты\Никитин Юрий в центре 001.jpg"/>
          <p:cNvPicPr>
            <a:picLocks noGrp="1" noChangeAspect="1"/>
          </p:cNvPicPr>
          <p:nvPr>
            <p:ph sz="quarter" idx="4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4427985" y="1772816"/>
            <a:ext cx="4392488" cy="4393051"/>
          </a:xfrm>
        </p:spPr>
      </p:pic>
      <p:pic>
        <p:nvPicPr>
          <p:cNvPr id="8" name="Никитин Юрий (с автоматом) 001.jpg" descr="C:\Users\НСБ\Desktop\Афганцы портреты\Никитин Юрий (с автоматом) 001.jpg"/>
          <p:cNvPicPr>
            <a:picLocks noGrp="1" noChangeAspect="1"/>
          </p:cNvPicPr>
          <p:nvPr>
            <p:ph sz="quarter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107504" y="1844825"/>
            <a:ext cx="4248472" cy="4176464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ganistanSSSRStalin.gif" descr="E:\Новая папка\AfganistanSSSRStalin.gif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23528" y="692696"/>
            <a:ext cx="8512156" cy="554461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715200" cy="85169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n-lt"/>
                <a:cs typeface="AngsanaUPC" pitchFamily="18" charset="-34"/>
              </a:rPr>
              <a:t>Потапов Николай Александрович</a:t>
            </a:r>
            <a:br>
              <a:rPr lang="ru-RU" sz="3200" b="1" dirty="0" smtClean="0">
                <a:solidFill>
                  <a:schemeClr val="bg1"/>
                </a:solidFill>
                <a:latin typeface="+mn-lt"/>
                <a:cs typeface="AngsanaUPC" pitchFamily="18" charset="-34"/>
              </a:rPr>
            </a:br>
            <a:r>
              <a:rPr lang="ru-RU" sz="3200" b="1" dirty="0" smtClean="0">
                <a:solidFill>
                  <a:schemeClr val="bg1"/>
                </a:solidFill>
                <a:latin typeface="+mn-lt"/>
                <a:cs typeface="AngsanaUPC" pitchFamily="18" charset="-34"/>
              </a:rPr>
              <a:t>                    </a:t>
            </a:r>
            <a:r>
              <a:rPr lang="ru-RU" sz="3200" b="1" dirty="0" smtClean="0">
                <a:solidFill>
                  <a:schemeClr val="bg1"/>
                </a:solidFill>
                <a:latin typeface="+mn-lt"/>
                <a:cs typeface="AngsanaUPC" pitchFamily="18" charset="-34"/>
              </a:rPr>
              <a:t>	разведчик</a:t>
            </a:r>
            <a:endParaRPr lang="ru-RU" sz="3200" b="1" dirty="0">
              <a:solidFill>
                <a:schemeClr val="bg1"/>
              </a:solidFill>
              <a:latin typeface="+mn-lt"/>
              <a:cs typeface="AngsanaUPC" pitchFamily="18" charset="-34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type="body" idx="2"/>
          </p:nvPr>
        </p:nvSpPr>
        <p:spPr>
          <a:xfrm>
            <a:off x="457200" y="908720"/>
            <a:ext cx="3610744" cy="57606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Служил в Афганистане в </a:t>
            </a:r>
            <a:r>
              <a:rPr lang="ru-RU" sz="2800" b="1" dirty="0" err="1" smtClean="0">
                <a:solidFill>
                  <a:schemeClr val="bg1"/>
                </a:solidFill>
              </a:rPr>
              <a:t>разведроте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Однажды вертолёт разведчиков был сбит над ущельем «Долина смерти».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Из двенадцати разведчиков шестеро погибли. Александр был тяжело ранен.За героизм и мужество награжден медалью.</a:t>
            </a:r>
          </a:p>
        </p:txBody>
      </p:sp>
      <p:pic>
        <p:nvPicPr>
          <p:cNvPr id="7" name="Потапов Алдр Ник. разведчик 001.jpg" descr="C:\Users\НСБ\Desktop\Афганцы портреты\Потапов Алдр Ник. разведчик 001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4427984" y="1052736"/>
            <a:ext cx="4082400" cy="5616624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43042" y="357166"/>
            <a:ext cx="7500958" cy="6235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n-lt"/>
              </a:rPr>
              <a:t>Александр Михайлович Семёнов</a:t>
            </a:r>
            <a:endParaRPr lang="ru-RU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79512" y="980728"/>
            <a:ext cx="3816424" cy="5145435"/>
          </a:xfrm>
        </p:spPr>
        <p:txBody>
          <a:bodyPr>
            <a:noAutofit/>
          </a:bodyPr>
          <a:lstStyle/>
          <a:p>
            <a:r>
              <a:rPr lang="ru-RU" sz="2700" b="1" dirty="0" smtClean="0">
                <a:solidFill>
                  <a:schemeClr val="bg1"/>
                </a:solidFill>
              </a:rPr>
              <a:t>Александр Михайлович был призван из родного села </a:t>
            </a:r>
            <a:r>
              <a:rPr lang="ru-RU" sz="2700" b="1" dirty="0" err="1" smtClean="0">
                <a:solidFill>
                  <a:schemeClr val="bg1"/>
                </a:solidFill>
              </a:rPr>
              <a:t>Заплавное</a:t>
            </a:r>
            <a:r>
              <a:rPr lang="ru-RU" sz="2700" b="1" dirty="0" smtClean="0">
                <a:solidFill>
                  <a:schemeClr val="bg1"/>
                </a:solidFill>
              </a:rPr>
              <a:t> в погранвойска осенью 1986 года, а уже летом следующего года был переведен  в Афганистан. Прослужил водителем военной техники почти 2,5 года Вышел из Афганистана в феврале 1989 года.</a:t>
            </a:r>
          </a:p>
          <a:p>
            <a:endParaRPr lang="ru-RU" sz="2700" b="1" dirty="0"/>
          </a:p>
        </p:txBody>
      </p:sp>
      <p:pic>
        <p:nvPicPr>
          <p:cNvPr id="9" name="Александр Миих.Семенов - копия.JPG" descr="C:\Users\НСБ\Desktop\Афган\Александр Миих.Семенов - копия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4357686" y="1500174"/>
            <a:ext cx="4500593" cy="457203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273050"/>
            <a:ext cx="7072362" cy="63567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n-lt"/>
              </a:rPr>
              <a:t>Павел Дмитриевич Садовников</a:t>
            </a:r>
            <a:endParaRPr lang="ru-RU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908720"/>
            <a:ext cx="4536504" cy="500141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Павел Дмитриевич Садовников из с. </a:t>
            </a:r>
            <a:r>
              <a:rPr lang="ru-RU" sz="2400" b="1" dirty="0" err="1" smtClean="0">
                <a:solidFill>
                  <a:schemeClr val="bg1"/>
                </a:solidFill>
              </a:rPr>
              <a:t>Заплавное</a:t>
            </a:r>
            <a:r>
              <a:rPr lang="ru-RU" sz="2400" b="1" dirty="0" smtClean="0">
                <a:solidFill>
                  <a:schemeClr val="bg1"/>
                </a:solidFill>
              </a:rPr>
              <a:t> воевал в Афганистане  с 1983 по 1985 год в составе парашютно-десантного полка, вошедшего в Афганистан одним из самых первых, а вышедшего оттуда одним из последних. В составе полка обеспечивал безопасность выхода наших соединений до последнего воина. За проявленное мужество награжден орденом Красной Звезды.</a:t>
            </a:r>
          </a:p>
          <a:p>
            <a:endParaRPr lang="ru-RU" sz="2400" b="1" dirty="0"/>
          </a:p>
        </p:txBody>
      </p:sp>
      <p:pic>
        <p:nvPicPr>
          <p:cNvPr id="5" name="Садовников Павел Дмитр. (2).JPG" descr="C:\Users\НСБ\Desktop\Афган\Садовников Павел Дмитр. (2)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4499992" y="1484784"/>
            <a:ext cx="4500593" cy="500066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+mn-lt"/>
              </a:rPr>
              <a:t>Встреча с героями-афганцами  </a:t>
            </a:r>
            <a:br>
              <a:rPr lang="ru-RU" sz="3200" dirty="0" smtClean="0">
                <a:solidFill>
                  <a:schemeClr val="bg1"/>
                </a:solidFill>
                <a:latin typeface="+mn-lt"/>
              </a:rPr>
            </a:b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в с.Гвардейцы. Воспоминаниями делится В. А. Калиничев </a:t>
            </a:r>
            <a:endParaRPr lang="ru-RU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Калиничев у микрофона. Встреча в с. Гвардейцы (2).JPG" descr="C:\Users\НСБ\Desktop\Афган\Калиничев у микрофона. Встреча в с. Гвардейцы (2)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755576" y="1700808"/>
            <a:ext cx="8088614" cy="4858924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855459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+mn-lt"/>
              </a:rPr>
              <a:t>Ветераны локальных войн в музее</a:t>
            </a:r>
            <a:endParaRPr lang="ru-RU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122" name="Picture 2" descr="D:\Документы\Афганистан\афганистан 2\IMG_26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0097"/>
            <a:ext cx="8640960" cy="532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66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401080" cy="106771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n-lt"/>
              </a:rPr>
              <a:t>В зале воинской славы Борского краеведческого музея</a:t>
            </a:r>
            <a:endParaRPr lang="ru-RU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628800"/>
            <a:ext cx="3456384" cy="482453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Ребята  из 4Б класса под впечатлением рассказа экскурсовода о героизме и мужестве наших земляков  воинов - афганцев.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9" name="IMG_0020.JPG" descr="C:\Users\НСБ\Desktop\Афган\IMG_0020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575050" y="1785926"/>
            <a:ext cx="5354668" cy="435771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+mn-lt"/>
              </a:rPr>
              <a:t>Открытие памятника воинам-интернационалистам в с. Борское 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50" name="Picture 2" descr="C:\Users\НСБ\Desktop\Афган\201409121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3648083" cy="2838464"/>
          </a:xfrm>
          <a:prstGeom prst="rect">
            <a:avLst/>
          </a:prstGeom>
          <a:noFill/>
        </p:spPr>
      </p:pic>
      <p:pic>
        <p:nvPicPr>
          <p:cNvPr id="2051" name="Picture 3" descr="C:\Users\НСБ\Desktop\Афган\2014091213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077072"/>
            <a:ext cx="3884463" cy="2633106"/>
          </a:xfrm>
          <a:prstGeom prst="rect">
            <a:avLst/>
          </a:prstGeom>
          <a:noFill/>
        </p:spPr>
      </p:pic>
      <p:pic>
        <p:nvPicPr>
          <p:cNvPr id="2052" name="Picture 4" descr="C:\Users\НСБ\Desktop\Афган\2014091213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3787" y="2564904"/>
            <a:ext cx="4369613" cy="327721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856984" cy="86895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+mn-lt"/>
              </a:rPr>
              <a:t>Мать Героя России Павла Немцова, погибшего в Чечне, на открытии памятника</a:t>
            </a:r>
            <a:r>
              <a:rPr lang="ru-RU" sz="28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2800" dirty="0" smtClean="0">
                <a:solidFill>
                  <a:schemeClr val="bg1"/>
                </a:solidFill>
                <a:latin typeface="+mn-lt"/>
              </a:rPr>
            </a:br>
            <a:endParaRPr lang="ru-RU" sz="2800" dirty="0">
              <a:latin typeface="+mn-lt"/>
            </a:endParaRPr>
          </a:p>
        </p:txBody>
      </p:sp>
      <p:pic>
        <p:nvPicPr>
          <p:cNvPr id="4" name="201409121332.jpg" descr="C:\Users\НСБ\Desktop\Афган\201409121332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1259632" y="1473862"/>
            <a:ext cx="6840760" cy="490637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63688" y="5229200"/>
            <a:ext cx="7272808" cy="194421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+mn-lt"/>
              </a:rPr>
            </a:br>
            <a:r>
              <a:rPr lang="ru-RU" sz="24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+mn-lt"/>
              </a:rPr>
            </a:br>
            <a:r>
              <a:rPr lang="ru-RU" sz="2400" dirty="0" smtClean="0">
                <a:solidFill>
                  <a:schemeClr val="bg1"/>
                </a:solidFill>
                <a:latin typeface="+mn-lt"/>
              </a:rPr>
              <a:t>Возвращаются радость и гордость,</a:t>
            </a:r>
            <a:br>
              <a:rPr lang="ru-RU" sz="2400" dirty="0" smtClean="0">
                <a:solidFill>
                  <a:schemeClr val="bg1"/>
                </a:solidFill>
                <a:latin typeface="+mn-lt"/>
              </a:rPr>
            </a:br>
            <a:r>
              <a:rPr lang="ru-RU" sz="2400" dirty="0" smtClean="0">
                <a:solidFill>
                  <a:schemeClr val="bg1"/>
                </a:solidFill>
                <a:latin typeface="+mn-lt"/>
              </a:rPr>
              <a:t>Осыпается траур с лица,</a:t>
            </a:r>
            <a:br>
              <a:rPr lang="ru-RU" sz="2400" dirty="0" smtClean="0">
                <a:solidFill>
                  <a:schemeClr val="bg1"/>
                </a:solidFill>
                <a:latin typeface="+mn-lt"/>
              </a:rPr>
            </a:br>
            <a:r>
              <a:rPr lang="ru-RU" sz="2400" dirty="0" smtClean="0">
                <a:solidFill>
                  <a:schemeClr val="bg1"/>
                </a:solidFill>
                <a:latin typeface="+mn-lt"/>
              </a:rPr>
              <a:t>Лишь афганская терпкая горечь</a:t>
            </a:r>
            <a:br>
              <a:rPr lang="ru-RU" sz="2400" dirty="0" smtClean="0">
                <a:solidFill>
                  <a:schemeClr val="bg1"/>
                </a:solidFill>
                <a:latin typeface="+mn-lt"/>
              </a:rPr>
            </a:br>
            <a:r>
              <a:rPr lang="ru-RU" sz="2400" dirty="0" smtClean="0">
                <a:solidFill>
                  <a:schemeClr val="bg1"/>
                </a:solidFill>
                <a:latin typeface="+mn-lt"/>
              </a:rPr>
              <a:t>Не спеша покидает  сердца…</a:t>
            </a:r>
            <a:r>
              <a:rPr lang="ru-RU" sz="1800" dirty="0" smtClean="0">
                <a:latin typeface="+mn-lt"/>
              </a:rPr>
              <a:t/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8" name="201409121334.jpg" descr="C:\Users\НСБ\Desktop\Афган\201409121334.jpg"/>
          <p:cNvPicPr>
            <a:picLocks noGrp="1" noChangeAspect="1"/>
          </p:cNvPicPr>
          <p:nvPr>
            <p:ph type="pic" idx="1"/>
          </p:nvPr>
        </p:nvPicPr>
        <p:blipFill>
          <a:blip r:embed="rId2" r:link="rId3" cstate="print"/>
          <a:srcRect t="4842" b="4842"/>
          <a:stretch>
            <a:fillRect/>
          </a:stretch>
        </p:blipFill>
        <p:spPr>
          <a:xfrm>
            <a:off x="1403648" y="188640"/>
            <a:ext cx="6815166" cy="4714907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7360917" y="1166786"/>
            <a:ext cx="854420" cy="97632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NS\Desktop\Афган\vechnyy-g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4997348"/>
            <a:ext cx="1892935" cy="189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085184"/>
            <a:ext cx="8352928" cy="1656184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+mn-lt"/>
              </a:rPr>
              <a:t>Составитель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Богатинова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Н.С.</a:t>
            </a:r>
            <a:br>
              <a:rPr lang="ru-RU" sz="4000" dirty="0" smtClean="0">
                <a:solidFill>
                  <a:schemeClr val="bg1"/>
                </a:solidFill>
                <a:latin typeface="+mn-lt"/>
              </a:rPr>
            </a:b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Борское, 2015</a:t>
            </a:r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098" name="Picture 2" descr="D:\Документы\Афганистан\Афганистан\Распечатать\29229_1293040148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4413"/>
            <a:ext cx="3230656" cy="51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Документы\Афганистан\Памятник воинам - интернационалиста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041" y="188641"/>
            <a:ext cx="4257898" cy="520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08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91264" cy="6264696"/>
          </a:xfrm>
        </p:spPr>
        <p:txBody>
          <a:bodyPr>
            <a:normAutofit fontScale="92500"/>
          </a:bodyPr>
          <a:lstStyle/>
          <a:p>
            <a:pPr marL="137160" indent="0">
              <a:buNone/>
            </a:pPr>
            <a:endParaRPr lang="ru-RU" b="1" dirty="0" smtClean="0">
              <a:solidFill>
                <a:schemeClr val="bg1"/>
              </a:solidFill>
            </a:endParaRPr>
          </a:p>
          <a:p>
            <a:pPr marL="137160" indent="0">
              <a:buNone/>
            </a:pPr>
            <a:r>
              <a:rPr lang="ru-RU" b="1" dirty="0" smtClean="0">
                <a:solidFill>
                  <a:schemeClr val="bg1"/>
                </a:solidFill>
              </a:rPr>
              <a:t>Афганская война (1979—1989) — военный конфликт на территории Демократической республики Афганистан (Республика Афганистан с 1987 года) правительственных сил Афганистана и Ограниченного контингента советских войск, с одной стороны, и многочисленных вооруженных формирований афганских моджахедов («</a:t>
            </a:r>
            <a:r>
              <a:rPr lang="ru-RU" b="1" dirty="0" err="1" smtClean="0">
                <a:solidFill>
                  <a:schemeClr val="bg1"/>
                </a:solidFill>
              </a:rPr>
              <a:t>душманов</a:t>
            </a:r>
            <a:r>
              <a:rPr lang="ru-RU" b="1" dirty="0" smtClean="0">
                <a:solidFill>
                  <a:schemeClr val="bg1"/>
                </a:solidFill>
              </a:rPr>
              <a:t>»), пользующихся политической и финансовой поддержкой ведущих государств исламского мира, с другой стороны.</a:t>
            </a:r>
          </a:p>
          <a:p>
            <a:pPr marL="137160" indent="0">
              <a:buNone/>
            </a:pPr>
            <a:r>
              <a:rPr lang="ru-RU" b="1" dirty="0" smtClean="0">
                <a:solidFill>
                  <a:schemeClr val="bg1"/>
                </a:solidFill>
              </a:rPr>
              <a:t>Многие историки и аналитики считают войну в Афганистане самым жестоким и кровопролитным военным конфликтом, развернутым после Великой Отечественной войны.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+mn-lt"/>
              </a:rPr>
              <a:t>Афганцы</a:t>
            </a:r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7924800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№2.jpg" descr="E:\Новая папка\№2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467544" y="344769"/>
            <a:ext cx="8280920" cy="618057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№3.jpg" descr="E:\Новая папка\№3.jpg"/>
          <p:cNvPicPr>
            <a:picLocks noGrp="1" noChangeAspect="1"/>
          </p:cNvPicPr>
          <p:nvPr>
            <p:ph idx="1"/>
          </p:nvPr>
        </p:nvPicPr>
        <p:blipFill>
          <a:blip r:embed="rId3" r:link="rId4" cstate="print"/>
          <a:stretch>
            <a:fillRect/>
          </a:stretch>
        </p:blipFill>
        <p:spPr>
          <a:xfrm>
            <a:off x="539552" y="1600200"/>
            <a:ext cx="8280920" cy="4932928"/>
          </a:xfrm>
        </p:spPr>
      </p:pic>
      <p:sp>
        <p:nvSpPr>
          <p:cNvPr id="6" name="Прямоугольник 5"/>
          <p:cNvSpPr/>
          <p:nvPr/>
        </p:nvSpPr>
        <p:spPr>
          <a:xfrm>
            <a:off x="323528" y="188640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Советские войска вошли в Афганистан в декабре 1979 года, война продолжалась более девяти лет. По официальным данным, всего в боевых действиях принимали участие более 500 тысяч советских военнослужащих, потери составили почти 14 тысяч человек.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877272"/>
            <a:ext cx="8280920" cy="504056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bg1"/>
                </a:solidFill>
                <a:latin typeface="+mn-lt"/>
              </a:rPr>
              <a:t>За время афганской войны 71 десантник был удостоен звания Героя Советского Союза, из них многие — посмертно</a:t>
            </a:r>
            <a:r>
              <a:rPr lang="ru-RU" sz="3100" dirty="0" smtClean="0">
                <a:solidFill>
                  <a:schemeClr val="bg1"/>
                </a:solidFill>
              </a:rPr>
              <a:t>.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№5.jpeg" descr="E:\Новая папка\№5.jpe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95536" y="404664"/>
            <a:ext cx="8496943" cy="482453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964488" cy="12870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2700" dirty="0" smtClean="0">
                <a:solidFill>
                  <a:schemeClr val="bg1"/>
                </a:solidFill>
                <a:latin typeface="+mn-lt"/>
              </a:rPr>
              <a:t>Официальной датой окончания войны в Афганистане считается 15 февраля 1989 года. В этот день последний советский солдат покинул афганскую землю, но в Афганистане остались плененные советские воины.</a:t>
            </a:r>
            <a:endParaRPr lang="ru-RU" sz="27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№6.jpg" descr="E:\Афганистан\Распечатать\№6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539552" y="1700808"/>
            <a:ext cx="8352928" cy="492454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+mn-lt"/>
              </a:rPr>
              <a:t>Памятник воинам-интернационалистам на Поклонной горе в Москве</a:t>
            </a:r>
            <a:endParaRPr lang="ru-RU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7" name="Picture 3" descr="C:\Users\НСБ\Desktop\Афган\small_3669_3_480x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071791"/>
            <a:ext cx="3657600" cy="2454275"/>
          </a:xfrm>
          <a:prstGeom prst="rect">
            <a:avLst/>
          </a:prstGeom>
          <a:noFill/>
        </p:spPr>
      </p:pic>
      <p:pic>
        <p:nvPicPr>
          <p:cNvPr id="1028" name="Picture 4" descr="C:\Users\НСБ\Desktop\Афган\small_3669_4_480x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504525"/>
            <a:ext cx="3459162" cy="2193925"/>
          </a:xfrm>
          <a:prstGeom prst="rect">
            <a:avLst/>
          </a:prstGeom>
          <a:noFill/>
        </p:spPr>
      </p:pic>
      <p:pic>
        <p:nvPicPr>
          <p:cNvPr id="2050" name="Picture 2" descr="C:\Users\NS\Desktop\пам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28" y="2060893"/>
            <a:ext cx="4153287" cy="457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 dir="d"/>
      </p:transition>
    </mc:Choice>
    <mc:Fallback xmlns="">
      <p:transition spd="slow" advClick="0" advTm="7000">
        <p:pull dir="d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640</TotalTime>
  <Words>558</Words>
  <Application>Microsoft Office PowerPoint</Application>
  <PresentationFormat>Экран (4:3)</PresentationFormat>
  <Paragraphs>48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Апекс</vt:lpstr>
      <vt:lpstr>Презентация PowerPoint</vt:lpstr>
      <vt:lpstr>Презентация PowerPoint</vt:lpstr>
      <vt:lpstr>Презентация PowerPoint</vt:lpstr>
      <vt:lpstr>Афганцы</vt:lpstr>
      <vt:lpstr>Презентация PowerPoint</vt:lpstr>
      <vt:lpstr> </vt:lpstr>
      <vt:lpstr>За время афганской войны 71 десантник был удостоен звания Героя Советского Союза, из них многие — посмертно. </vt:lpstr>
      <vt:lpstr> Официальной датой окончания войны в Афганистане считается 15 февраля 1989 года. В этот день последний советский солдат покинул афганскую землю, но в Афганистане остались плененные советские воины.</vt:lpstr>
      <vt:lpstr>Памятник воинам-интернационалистам на Поклонной горе в Москве</vt:lpstr>
      <vt:lpstr>Каюков Александр Николаевич мотострелок</vt:lpstr>
      <vt:lpstr>Армейские будни Саши Каюкова</vt:lpstr>
      <vt:lpstr>Александр с армейскими друзьями</vt:lpstr>
      <vt:lpstr>Встреча воинов-афганцев в день памяти А.Каюкова       1995 г.</vt:lpstr>
      <vt:lpstr>Военком Севостьянов А.Г.   у памятника на могиле   А. Каюкова  в с. Гвардейцы</vt:lpstr>
      <vt:lpstr>Хасанов Валерий Мубаракзянович санинструктор</vt:lpstr>
      <vt:lpstr>          </vt:lpstr>
      <vt:lpstr>Презентация PowerPoint</vt:lpstr>
      <vt:lpstr>     Никитин Юрий Геннадиевич                   разведчик</vt:lpstr>
      <vt:lpstr>Юрий Никитин с боевыми друзьями</vt:lpstr>
      <vt:lpstr>Потапов Николай Александрович                      разведчик</vt:lpstr>
      <vt:lpstr>Александр Михайлович Семёнов</vt:lpstr>
      <vt:lpstr>Павел Дмитриевич Садовников</vt:lpstr>
      <vt:lpstr>Встреча с героями-афганцами   в с.Гвардейцы. Воспоминаниями делится В. А. Калиничев </vt:lpstr>
      <vt:lpstr>Ветераны локальных войн в музее</vt:lpstr>
      <vt:lpstr>В зале воинской славы Борского краеведческого музея</vt:lpstr>
      <vt:lpstr>Открытие памятника воинам-интернационалистам в с. Борское </vt:lpstr>
      <vt:lpstr>Мать Героя России Павла Немцова, погибшего в Чечне, на открытии памятника </vt:lpstr>
      <vt:lpstr>  Возвращаются радость и гордость, Осыпается траур с лица, Лишь афганская терпкая горечь Не спеша покидает  сердца…  </vt:lpstr>
      <vt:lpstr>Составитель Богатинова Н.С. Борское, 2015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Афганистан болит  в моей душе…</dc:title>
  <dc:creator>НСБ</dc:creator>
  <cp:lastModifiedBy>Надежда Богатинова</cp:lastModifiedBy>
  <cp:revision>60</cp:revision>
  <dcterms:created xsi:type="dcterms:W3CDTF">2015-02-10T08:32:48Z</dcterms:created>
  <dcterms:modified xsi:type="dcterms:W3CDTF">2017-12-28T19:03:30Z</dcterms:modified>
</cp:coreProperties>
</file>